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6952"/>
            <a:ext cx="9144000" cy="38610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5508104" cy="29969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97" y="0"/>
            <a:ext cx="3635896" cy="299695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564904"/>
            <a:ext cx="8640960" cy="1239069"/>
          </a:xfrm>
        </p:spPr>
        <p:txBody>
          <a:bodyPr>
            <a:prstTxWarp prst="textCanDown">
              <a:avLst/>
            </a:prstTxWarp>
          </a:bodyPr>
          <a:lstStyle/>
          <a:p>
            <a:r>
              <a:rPr lang="ru-RU" b="1" i="1" dirty="0" smtClean="0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Сертифікація</a:t>
            </a:r>
            <a:r>
              <a:rPr lang="ru-RU" b="1" i="1" dirty="0" smtClean="0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b="1" i="1" dirty="0" err="1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системі</a:t>
            </a:r>
            <a:r>
              <a:rPr lang="ru-RU" b="1" i="1" dirty="0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</a:t>
            </a:r>
            <a:r>
              <a:rPr lang="uk-UA" b="1" i="1" dirty="0" smtClean="0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ru-RU" b="1" i="1" dirty="0">
              <a:solidFill>
                <a:srgbClr val="00206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608312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2060"/>
                </a:solidFill>
              </a:rPr>
              <a:t>Підготував 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59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764704"/>
            <a:ext cx="8568952" cy="1752600"/>
          </a:xfrm>
        </p:spPr>
        <p:txBody>
          <a:bodyPr>
            <a:noAutofit/>
          </a:bodyPr>
          <a:lstStyle/>
          <a:p>
            <a:r>
              <a:rPr lang="ru-RU" sz="2900" b="1" i="1" dirty="0" smtClean="0">
                <a:solidFill>
                  <a:srgbClr val="002060"/>
                </a:solidFill>
              </a:rPr>
              <a:t>Порядок </a:t>
            </a:r>
            <a:r>
              <a:rPr lang="ru-RU" sz="2900" b="1" i="1" dirty="0" err="1" smtClean="0">
                <a:solidFill>
                  <a:srgbClr val="002060"/>
                </a:solidFill>
              </a:rPr>
              <a:t>проведення</a:t>
            </a:r>
            <a:r>
              <a:rPr lang="ru-RU" sz="2900" b="1" i="1" dirty="0" smtClean="0">
                <a:solidFill>
                  <a:srgbClr val="002060"/>
                </a:solidFill>
              </a:rPr>
              <a:t> </a:t>
            </a:r>
            <a:r>
              <a:rPr lang="ru-RU" sz="2900" b="1" i="1" dirty="0" err="1" smtClean="0">
                <a:solidFill>
                  <a:srgbClr val="002060"/>
                </a:solidFill>
              </a:rPr>
              <a:t>сертифікації</a:t>
            </a:r>
            <a:r>
              <a:rPr lang="ru-RU" sz="2900" b="1" i="1" dirty="0" smtClean="0">
                <a:solidFill>
                  <a:srgbClr val="002060"/>
                </a:solidFill>
              </a:rPr>
              <a:t> систем </a:t>
            </a:r>
            <a:r>
              <a:rPr lang="ru-RU" sz="2900" b="1" i="1" dirty="0" err="1" smtClean="0">
                <a:solidFill>
                  <a:srgbClr val="002060"/>
                </a:solidFill>
              </a:rPr>
              <a:t>якості</a:t>
            </a:r>
            <a:r>
              <a:rPr lang="ru-RU" sz="2900" b="1" i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sz="2900" i="1" dirty="0">
                <a:solidFill>
                  <a:srgbClr val="002060"/>
                </a:solidFill>
              </a:rPr>
              <a:t>1. </a:t>
            </a:r>
            <a:r>
              <a:rPr lang="ru-RU" sz="2900" i="1" dirty="0" err="1">
                <a:solidFill>
                  <a:srgbClr val="002060"/>
                </a:solidFill>
              </a:rPr>
              <a:t>Виробник</a:t>
            </a:r>
            <a:r>
              <a:rPr lang="ru-RU" sz="2900" i="1" dirty="0">
                <a:solidFill>
                  <a:srgbClr val="002060"/>
                </a:solidFill>
              </a:rPr>
              <a:t>, </a:t>
            </a:r>
            <a:r>
              <a:rPr lang="ru-RU" sz="2900" i="1" dirty="0" err="1">
                <a:solidFill>
                  <a:srgbClr val="002060"/>
                </a:solidFill>
              </a:rPr>
              <a:t>який</a:t>
            </a:r>
            <a:r>
              <a:rPr lang="ru-RU" sz="2900" i="1" dirty="0">
                <a:solidFill>
                  <a:srgbClr val="002060"/>
                </a:solidFill>
              </a:rPr>
              <a:t> </a:t>
            </a:r>
            <a:r>
              <a:rPr lang="ru-RU" sz="2900" i="1" dirty="0" err="1">
                <a:solidFill>
                  <a:srgbClr val="002060"/>
                </a:solidFill>
              </a:rPr>
              <a:t>претендує</a:t>
            </a:r>
            <a:r>
              <a:rPr lang="ru-RU" sz="2900" i="1" dirty="0">
                <a:solidFill>
                  <a:srgbClr val="002060"/>
                </a:solidFill>
              </a:rPr>
              <a:t> на </a:t>
            </a:r>
            <a:r>
              <a:rPr lang="ru-RU" sz="2900" i="1" dirty="0" err="1">
                <a:solidFill>
                  <a:srgbClr val="002060"/>
                </a:solidFill>
              </a:rPr>
              <a:t>сертифікацію</a:t>
            </a:r>
            <a:r>
              <a:rPr lang="ru-RU" sz="2900" i="1" dirty="0">
                <a:solidFill>
                  <a:srgbClr val="002060"/>
                </a:solidFill>
              </a:rPr>
              <a:t> </a:t>
            </a:r>
            <a:r>
              <a:rPr lang="ru-RU" sz="2900" i="1" dirty="0" err="1">
                <a:solidFill>
                  <a:srgbClr val="002060"/>
                </a:solidFill>
              </a:rPr>
              <a:t>системи</a:t>
            </a:r>
            <a:r>
              <a:rPr lang="ru-RU" sz="2900" i="1" dirty="0">
                <a:solidFill>
                  <a:srgbClr val="002060"/>
                </a:solidFill>
              </a:rPr>
              <a:t> </a:t>
            </a:r>
            <a:r>
              <a:rPr lang="ru-RU" sz="2900" i="1" dirty="0" err="1">
                <a:solidFill>
                  <a:srgbClr val="002060"/>
                </a:solidFill>
              </a:rPr>
              <a:t>якості</a:t>
            </a:r>
            <a:r>
              <a:rPr lang="ru-RU" sz="2900" i="1" dirty="0">
                <a:solidFill>
                  <a:srgbClr val="002060"/>
                </a:solidFill>
              </a:rPr>
              <a:t> в </a:t>
            </a:r>
            <a:r>
              <a:rPr lang="ru-RU" sz="2900" i="1" dirty="0" err="1">
                <a:solidFill>
                  <a:srgbClr val="002060"/>
                </a:solidFill>
              </a:rPr>
              <a:t>Системі</a:t>
            </a:r>
            <a:r>
              <a:rPr lang="ru-RU" sz="2900" i="1" dirty="0">
                <a:solidFill>
                  <a:srgbClr val="002060"/>
                </a:solidFill>
              </a:rPr>
              <a:t>, </a:t>
            </a:r>
            <a:r>
              <a:rPr lang="ru-RU" sz="2900" i="1" dirty="0" err="1">
                <a:solidFill>
                  <a:srgbClr val="002060"/>
                </a:solidFill>
              </a:rPr>
              <a:t>подає</a:t>
            </a:r>
            <a:r>
              <a:rPr lang="ru-RU" sz="2900" i="1" dirty="0">
                <a:solidFill>
                  <a:srgbClr val="002060"/>
                </a:solidFill>
              </a:rPr>
              <a:t> до </a:t>
            </a:r>
            <a:r>
              <a:rPr lang="ru-RU" sz="2900" i="1" dirty="0" err="1">
                <a:solidFill>
                  <a:srgbClr val="002060"/>
                </a:solidFill>
              </a:rPr>
              <a:t>акредитованого</a:t>
            </a:r>
            <a:r>
              <a:rPr lang="ru-RU" sz="2900" i="1" dirty="0">
                <a:solidFill>
                  <a:srgbClr val="002060"/>
                </a:solidFill>
              </a:rPr>
              <a:t> в </a:t>
            </a:r>
            <a:r>
              <a:rPr lang="ru-RU" sz="2900" i="1" dirty="0" err="1">
                <a:solidFill>
                  <a:srgbClr val="002060"/>
                </a:solidFill>
              </a:rPr>
              <a:t>Системі</a:t>
            </a:r>
            <a:r>
              <a:rPr lang="ru-RU" sz="2900" i="1" dirty="0">
                <a:solidFill>
                  <a:srgbClr val="002060"/>
                </a:solidFill>
              </a:rPr>
              <a:t> органу з </a:t>
            </a:r>
            <a:r>
              <a:rPr lang="ru-RU" sz="2900" i="1" dirty="0" err="1">
                <a:solidFill>
                  <a:srgbClr val="002060"/>
                </a:solidFill>
              </a:rPr>
              <a:t>сертифікації</a:t>
            </a:r>
            <a:r>
              <a:rPr lang="ru-RU" sz="2900" i="1" dirty="0">
                <a:solidFill>
                  <a:srgbClr val="002060"/>
                </a:solidFill>
              </a:rPr>
              <a:t> заявку.</a:t>
            </a:r>
            <a:r>
              <a:rPr lang="ru-RU" sz="2900" i="1" dirty="0">
                <a:solidFill>
                  <a:srgbClr val="002060"/>
                </a:solidFill>
              </a:rPr>
              <a:t/>
            </a:r>
            <a:br>
              <a:rPr lang="ru-RU" sz="2900" i="1" dirty="0">
                <a:solidFill>
                  <a:srgbClr val="002060"/>
                </a:solidFill>
              </a:rPr>
            </a:br>
            <a:r>
              <a:rPr lang="ru-RU" sz="2900" i="1" dirty="0">
                <a:solidFill>
                  <a:srgbClr val="002060"/>
                </a:solidFill>
              </a:rPr>
              <a:t>У </a:t>
            </a:r>
            <a:r>
              <a:rPr lang="ru-RU" sz="2900" i="1" dirty="0" err="1">
                <a:solidFill>
                  <a:srgbClr val="002060"/>
                </a:solidFill>
              </a:rPr>
              <a:t>разі</a:t>
            </a:r>
            <a:r>
              <a:rPr lang="ru-RU" sz="2900" i="1" dirty="0">
                <a:solidFill>
                  <a:srgbClr val="002060"/>
                </a:solidFill>
              </a:rPr>
              <a:t> </a:t>
            </a:r>
            <a:r>
              <a:rPr lang="ru-RU" sz="2900" i="1" dirty="0" err="1">
                <a:solidFill>
                  <a:srgbClr val="002060"/>
                </a:solidFill>
              </a:rPr>
              <a:t>відсутності</a:t>
            </a:r>
            <a:r>
              <a:rPr lang="ru-RU" sz="2900" i="1" dirty="0">
                <a:solidFill>
                  <a:srgbClr val="002060"/>
                </a:solidFill>
              </a:rPr>
              <a:t> на час </a:t>
            </a:r>
            <a:r>
              <a:rPr lang="ru-RU" sz="2900" i="1" dirty="0" err="1">
                <a:solidFill>
                  <a:srgbClr val="002060"/>
                </a:solidFill>
              </a:rPr>
              <a:t>подання</a:t>
            </a:r>
            <a:r>
              <a:rPr lang="ru-RU" sz="2900" i="1" dirty="0">
                <a:solidFill>
                  <a:srgbClr val="002060"/>
                </a:solidFill>
              </a:rPr>
              <a:t> заявки </a:t>
            </a:r>
            <a:r>
              <a:rPr lang="ru-RU" sz="2900" i="1" dirty="0" err="1">
                <a:solidFill>
                  <a:srgbClr val="002060"/>
                </a:solidFill>
              </a:rPr>
              <a:t>акредитованого</a:t>
            </a:r>
            <a:r>
              <a:rPr lang="ru-RU" sz="2900" i="1" dirty="0">
                <a:solidFill>
                  <a:srgbClr val="002060"/>
                </a:solidFill>
              </a:rPr>
              <a:t> в </a:t>
            </a:r>
            <a:r>
              <a:rPr lang="ru-RU" sz="2900" i="1" dirty="0" err="1">
                <a:solidFill>
                  <a:srgbClr val="002060"/>
                </a:solidFill>
              </a:rPr>
              <a:t>Системі</a:t>
            </a:r>
            <a:r>
              <a:rPr lang="ru-RU" sz="2900" i="1" dirty="0">
                <a:solidFill>
                  <a:srgbClr val="002060"/>
                </a:solidFill>
              </a:rPr>
              <a:t> органу з </a:t>
            </a:r>
            <a:r>
              <a:rPr lang="ru-RU" sz="2900" i="1" dirty="0" err="1">
                <a:solidFill>
                  <a:srgbClr val="002060"/>
                </a:solidFill>
              </a:rPr>
              <a:t>сертифікації</a:t>
            </a:r>
            <a:r>
              <a:rPr lang="ru-RU" sz="2900" i="1" dirty="0">
                <a:solidFill>
                  <a:srgbClr val="002060"/>
                </a:solidFill>
              </a:rPr>
              <a:t> заявка </a:t>
            </a:r>
            <a:r>
              <a:rPr lang="ru-RU" sz="2900" i="1" dirty="0" err="1">
                <a:solidFill>
                  <a:srgbClr val="002060"/>
                </a:solidFill>
              </a:rPr>
              <a:t>подається</a:t>
            </a:r>
            <a:r>
              <a:rPr lang="ru-RU" sz="2900" i="1" dirty="0">
                <a:solidFill>
                  <a:srgbClr val="002060"/>
                </a:solidFill>
              </a:rPr>
              <a:t> до </a:t>
            </a:r>
            <a:r>
              <a:rPr lang="ru-RU" sz="2900" i="1" dirty="0" err="1">
                <a:solidFill>
                  <a:srgbClr val="002060"/>
                </a:solidFill>
              </a:rPr>
              <a:t>Держстандарту</a:t>
            </a:r>
            <a:r>
              <a:rPr lang="ru-RU" sz="2900" i="1" dirty="0">
                <a:solidFill>
                  <a:srgbClr val="002060"/>
                </a:solidFill>
              </a:rPr>
              <a:t> </a:t>
            </a:r>
            <a:r>
              <a:rPr lang="ru-RU" sz="2900" i="1" dirty="0" err="1">
                <a:solidFill>
                  <a:srgbClr val="002060"/>
                </a:solidFill>
              </a:rPr>
              <a:t>України</a:t>
            </a:r>
            <a:r>
              <a:rPr lang="ru-RU" sz="2900" i="1" dirty="0">
                <a:solidFill>
                  <a:srgbClr val="002060"/>
                </a:solidFill>
              </a:rPr>
              <a:t>.</a:t>
            </a:r>
            <a:r>
              <a:rPr lang="ru-RU" sz="2900" i="1" dirty="0">
                <a:solidFill>
                  <a:srgbClr val="002060"/>
                </a:solidFill>
              </a:rPr>
              <a:t/>
            </a:r>
            <a:br>
              <a:rPr lang="ru-RU" sz="2900" i="1" dirty="0">
                <a:solidFill>
                  <a:srgbClr val="002060"/>
                </a:solidFill>
              </a:rPr>
            </a:br>
            <a:r>
              <a:rPr lang="ru-RU" sz="2900" i="1" dirty="0">
                <a:solidFill>
                  <a:srgbClr val="002060"/>
                </a:solidFill>
              </a:rPr>
              <a:t>Коли є </a:t>
            </a:r>
            <a:r>
              <a:rPr lang="ru-RU" sz="2900" i="1" dirty="0" err="1">
                <a:solidFill>
                  <a:srgbClr val="002060"/>
                </a:solidFill>
              </a:rPr>
              <a:t>декілька</a:t>
            </a:r>
            <a:r>
              <a:rPr lang="ru-RU" sz="2900" i="1" dirty="0">
                <a:solidFill>
                  <a:srgbClr val="002060"/>
                </a:solidFill>
              </a:rPr>
              <a:t> </a:t>
            </a:r>
            <a:r>
              <a:rPr lang="ru-RU" sz="2900" i="1" dirty="0" err="1">
                <a:solidFill>
                  <a:srgbClr val="002060"/>
                </a:solidFill>
              </a:rPr>
              <a:t>органів</a:t>
            </a:r>
            <a:r>
              <a:rPr lang="ru-RU" sz="2900" i="1" dirty="0">
                <a:solidFill>
                  <a:srgbClr val="002060"/>
                </a:solidFill>
              </a:rPr>
              <a:t> з </a:t>
            </a:r>
            <a:r>
              <a:rPr lang="ru-RU" sz="2900" i="1" dirty="0" err="1">
                <a:solidFill>
                  <a:srgbClr val="002060"/>
                </a:solidFill>
              </a:rPr>
              <a:t>сертифікації</a:t>
            </a:r>
            <a:r>
              <a:rPr lang="ru-RU" sz="2900" i="1" dirty="0">
                <a:solidFill>
                  <a:srgbClr val="002060"/>
                </a:solidFill>
              </a:rPr>
              <a:t> систем </a:t>
            </a:r>
            <a:r>
              <a:rPr lang="ru-RU" sz="2900" i="1" dirty="0" err="1">
                <a:solidFill>
                  <a:srgbClr val="002060"/>
                </a:solidFill>
              </a:rPr>
              <a:t>якості</a:t>
            </a:r>
            <a:r>
              <a:rPr lang="ru-RU" sz="2900" i="1" dirty="0">
                <a:solidFill>
                  <a:srgbClr val="002060"/>
                </a:solidFill>
              </a:rPr>
              <a:t>, </a:t>
            </a:r>
            <a:r>
              <a:rPr lang="ru-RU" sz="2900" i="1" dirty="0" err="1">
                <a:solidFill>
                  <a:srgbClr val="002060"/>
                </a:solidFill>
              </a:rPr>
              <a:t>виробник</a:t>
            </a:r>
            <a:r>
              <a:rPr lang="ru-RU" sz="2900" i="1" dirty="0">
                <a:solidFill>
                  <a:srgbClr val="002060"/>
                </a:solidFill>
              </a:rPr>
              <a:t> </a:t>
            </a:r>
            <a:r>
              <a:rPr lang="ru-RU" sz="2900" i="1" dirty="0" err="1">
                <a:solidFill>
                  <a:srgbClr val="002060"/>
                </a:solidFill>
              </a:rPr>
              <a:t>подає</a:t>
            </a:r>
            <a:r>
              <a:rPr lang="ru-RU" sz="2900" i="1" dirty="0">
                <a:solidFill>
                  <a:srgbClr val="002060"/>
                </a:solidFill>
              </a:rPr>
              <a:t> заявку в будь-</a:t>
            </a:r>
            <a:r>
              <a:rPr lang="ru-RU" sz="2900" i="1" dirty="0" err="1">
                <a:solidFill>
                  <a:srgbClr val="002060"/>
                </a:solidFill>
              </a:rPr>
              <a:t>який</a:t>
            </a:r>
            <a:r>
              <a:rPr lang="ru-RU" sz="2900" i="1" dirty="0">
                <a:solidFill>
                  <a:srgbClr val="002060"/>
                </a:solidFill>
              </a:rPr>
              <a:t> з них, </a:t>
            </a:r>
            <a:r>
              <a:rPr lang="ru-RU" sz="2900" i="1" dirty="0" err="1">
                <a:solidFill>
                  <a:srgbClr val="002060"/>
                </a:solidFill>
              </a:rPr>
              <a:t>якщо</a:t>
            </a:r>
            <a:r>
              <a:rPr lang="ru-RU" sz="2900" i="1" dirty="0">
                <a:solidFill>
                  <a:srgbClr val="002060"/>
                </a:solidFill>
              </a:rPr>
              <a:t> </a:t>
            </a:r>
            <a:r>
              <a:rPr lang="ru-RU" sz="2900" i="1" dirty="0" err="1">
                <a:solidFill>
                  <a:srgbClr val="002060"/>
                </a:solidFill>
              </a:rPr>
              <a:t>інше</a:t>
            </a:r>
            <a:r>
              <a:rPr lang="ru-RU" sz="2900" i="1" dirty="0">
                <a:solidFill>
                  <a:srgbClr val="002060"/>
                </a:solidFill>
              </a:rPr>
              <a:t> не </a:t>
            </a:r>
            <a:r>
              <a:rPr lang="ru-RU" sz="2900" i="1" dirty="0" err="1">
                <a:solidFill>
                  <a:srgbClr val="002060"/>
                </a:solidFill>
              </a:rPr>
              <a:t>зазначено</a:t>
            </a:r>
            <a:r>
              <a:rPr lang="ru-RU" sz="2900" i="1" dirty="0">
                <a:solidFill>
                  <a:srgbClr val="002060"/>
                </a:solidFill>
              </a:rPr>
              <a:t> органом з </a:t>
            </a:r>
            <a:r>
              <a:rPr lang="ru-RU" sz="2900" i="1" dirty="0" err="1">
                <a:solidFill>
                  <a:srgbClr val="002060"/>
                </a:solidFill>
              </a:rPr>
              <a:t>сертифікації</a:t>
            </a:r>
            <a:r>
              <a:rPr lang="ru-RU" sz="2900" i="1" dirty="0">
                <a:solidFill>
                  <a:srgbClr val="002060"/>
                </a:solidFill>
              </a:rPr>
              <a:t> </a:t>
            </a:r>
            <a:r>
              <a:rPr lang="ru-RU" sz="2900" i="1" dirty="0" err="1">
                <a:solidFill>
                  <a:srgbClr val="002060"/>
                </a:solidFill>
              </a:rPr>
              <a:t>продукції</a:t>
            </a:r>
            <a:r>
              <a:rPr lang="ru-RU" sz="2900" i="1" dirty="0">
                <a:solidFill>
                  <a:srgbClr val="002060"/>
                </a:solidFill>
              </a:rPr>
              <a:t>.</a:t>
            </a:r>
            <a:endParaRPr lang="ru-RU" sz="29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36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220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620688"/>
            <a:ext cx="8856984" cy="4730080"/>
          </a:xfrm>
        </p:spPr>
        <p:txBody>
          <a:bodyPr>
            <a:noAutofit/>
          </a:bodyPr>
          <a:lstStyle/>
          <a:p>
            <a:r>
              <a:rPr lang="ru-RU" i="1" dirty="0">
                <a:solidFill>
                  <a:srgbClr val="002060"/>
                </a:solidFill>
              </a:rPr>
              <a:t>2. Орган з </a:t>
            </a:r>
            <a:r>
              <a:rPr lang="ru-RU" i="1" dirty="0" err="1">
                <a:solidFill>
                  <a:srgbClr val="002060"/>
                </a:solidFill>
              </a:rPr>
              <a:t>сертифікації</a:t>
            </a:r>
            <a:r>
              <a:rPr lang="ru-RU" i="1" dirty="0">
                <a:solidFill>
                  <a:srgbClr val="002060"/>
                </a:solidFill>
              </a:rPr>
              <a:t> систем </a:t>
            </a:r>
            <a:r>
              <a:rPr lang="ru-RU" i="1" dirty="0" err="1">
                <a:solidFill>
                  <a:srgbClr val="002060"/>
                </a:solidFill>
              </a:rPr>
              <a:t>якості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розглядає</a:t>
            </a:r>
            <a:r>
              <a:rPr lang="ru-RU" i="1" dirty="0">
                <a:solidFill>
                  <a:srgbClr val="002060"/>
                </a:solidFill>
              </a:rPr>
              <a:t> заявку і </a:t>
            </a:r>
            <a:r>
              <a:rPr lang="ru-RU" i="1" dirty="0" err="1">
                <a:solidFill>
                  <a:srgbClr val="002060"/>
                </a:solidFill>
              </a:rPr>
              <a:t>надсилає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підприємству-заявнику</a:t>
            </a:r>
            <a:r>
              <a:rPr lang="ru-RU" i="1" dirty="0">
                <a:solidFill>
                  <a:srgbClr val="002060"/>
                </a:solidFill>
              </a:rPr>
              <a:t>:</a:t>
            </a:r>
            <a:r>
              <a:rPr lang="ru-RU" i="1" dirty="0">
                <a:solidFill>
                  <a:srgbClr val="002060"/>
                </a:solidFill>
              </a:rPr>
              <a:t/>
            </a:r>
            <a:br>
              <a:rPr lang="ru-RU" i="1" dirty="0">
                <a:solidFill>
                  <a:srgbClr val="002060"/>
                </a:solidFill>
              </a:rPr>
            </a:br>
            <a:r>
              <a:rPr lang="ru-RU" i="1" dirty="0">
                <a:solidFill>
                  <a:srgbClr val="002060"/>
                </a:solidFill>
              </a:rPr>
              <a:t>— </a:t>
            </a:r>
            <a:r>
              <a:rPr lang="ru-RU" i="1" dirty="0" err="1">
                <a:solidFill>
                  <a:srgbClr val="002060"/>
                </a:solidFill>
              </a:rPr>
              <a:t>опитувальну</a:t>
            </a:r>
            <a:r>
              <a:rPr lang="ru-RU" i="1" dirty="0">
                <a:solidFill>
                  <a:srgbClr val="002060"/>
                </a:solidFill>
              </a:rPr>
              <a:t> анкету для </a:t>
            </a:r>
            <a:r>
              <a:rPr lang="ru-RU" i="1" dirty="0" err="1">
                <a:solidFill>
                  <a:srgbClr val="002060"/>
                </a:solidFill>
              </a:rPr>
              <a:t>проведення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попереднього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обстеження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системи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якості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підприємства-заявника</a:t>
            </a:r>
            <a:r>
              <a:rPr lang="ru-RU" i="1" dirty="0">
                <a:solidFill>
                  <a:srgbClr val="002060"/>
                </a:solidFill>
              </a:rPr>
              <a:t>;</a:t>
            </a:r>
            <a:r>
              <a:rPr lang="ru-RU" i="1" dirty="0">
                <a:solidFill>
                  <a:srgbClr val="002060"/>
                </a:solidFill>
              </a:rPr>
              <a:t/>
            </a:r>
            <a:br>
              <a:rPr lang="ru-RU" i="1" dirty="0">
                <a:solidFill>
                  <a:srgbClr val="002060"/>
                </a:solidFill>
              </a:rPr>
            </a:br>
            <a:r>
              <a:rPr lang="ru-RU" i="1" dirty="0">
                <a:solidFill>
                  <a:srgbClr val="002060"/>
                </a:solidFill>
              </a:rPr>
              <a:t>— </a:t>
            </a:r>
            <a:r>
              <a:rPr lang="ru-RU" i="1" dirty="0" err="1">
                <a:solidFill>
                  <a:srgbClr val="002060"/>
                </a:solidFill>
              </a:rPr>
              <a:t>перелік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вихідних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матеріалів</a:t>
            </a:r>
            <a:r>
              <a:rPr lang="ru-RU" i="1" dirty="0">
                <a:solidFill>
                  <a:srgbClr val="002060"/>
                </a:solidFill>
              </a:rPr>
              <a:t>, </a:t>
            </a:r>
            <a:r>
              <a:rPr lang="ru-RU" i="1" dirty="0" err="1">
                <a:solidFill>
                  <a:srgbClr val="002060"/>
                </a:solidFill>
              </a:rPr>
              <a:t>які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має</a:t>
            </a:r>
            <a:r>
              <a:rPr lang="ru-RU" i="1" dirty="0">
                <a:solidFill>
                  <a:srgbClr val="002060"/>
                </a:solidFill>
              </a:rPr>
              <a:t> подати </a:t>
            </a:r>
            <a:r>
              <a:rPr lang="ru-RU" i="1" dirty="0" err="1">
                <a:solidFill>
                  <a:srgbClr val="002060"/>
                </a:solidFill>
              </a:rPr>
              <a:t>підприємство</a:t>
            </a:r>
            <a:r>
              <a:rPr lang="ru-RU" i="1" dirty="0">
                <a:solidFill>
                  <a:srgbClr val="002060"/>
                </a:solidFill>
              </a:rPr>
              <a:t> до органу з </a:t>
            </a:r>
            <a:r>
              <a:rPr lang="ru-RU" i="1" dirty="0" err="1">
                <a:solidFill>
                  <a:srgbClr val="002060"/>
                </a:solidFill>
              </a:rPr>
              <a:t>сертифікації</a:t>
            </a:r>
            <a:r>
              <a:rPr lang="ru-RU" i="1" dirty="0">
                <a:solidFill>
                  <a:srgbClr val="002060"/>
                </a:solidFill>
              </a:rPr>
              <a:t> для </a:t>
            </a:r>
            <a:r>
              <a:rPr lang="ru-RU" i="1" dirty="0" err="1">
                <a:solidFill>
                  <a:srgbClr val="002060"/>
                </a:solidFill>
              </a:rPr>
              <a:t>проведення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попередньої</a:t>
            </a:r>
            <a:r>
              <a:rPr lang="ru-RU" i="1" dirty="0">
                <a:solidFill>
                  <a:srgbClr val="002060"/>
                </a:solidFill>
              </a:rPr>
              <a:t> (</a:t>
            </a:r>
            <a:r>
              <a:rPr lang="ru-RU" i="1" dirty="0" err="1">
                <a:solidFill>
                  <a:srgbClr val="002060"/>
                </a:solidFill>
              </a:rPr>
              <a:t>заочної</a:t>
            </a:r>
            <a:r>
              <a:rPr lang="ru-RU" i="1" dirty="0">
                <a:solidFill>
                  <a:srgbClr val="002060"/>
                </a:solidFill>
              </a:rPr>
              <a:t>) </a:t>
            </a:r>
            <a:r>
              <a:rPr lang="ru-RU" i="1" dirty="0" err="1">
                <a:solidFill>
                  <a:srgbClr val="002060"/>
                </a:solidFill>
              </a:rPr>
              <a:t>оцінки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системи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якості</a:t>
            </a:r>
            <a:r>
              <a:rPr lang="ru-RU" i="1" dirty="0">
                <a:solidFill>
                  <a:srgbClr val="002060"/>
                </a:solidFill>
              </a:rPr>
              <a:t> і стану </a:t>
            </a:r>
            <a:r>
              <a:rPr lang="ru-RU" i="1" dirty="0" err="1">
                <a:solidFill>
                  <a:srgbClr val="002060"/>
                </a:solidFill>
              </a:rPr>
              <a:t>виробництва</a:t>
            </a:r>
            <a:r>
              <a:rPr lang="ru-RU" i="1" dirty="0">
                <a:solidFill>
                  <a:srgbClr val="002060"/>
                </a:solidFill>
              </a:rPr>
              <a:t>.</a:t>
            </a:r>
            <a:r>
              <a:rPr lang="ru-RU" i="1" dirty="0">
                <a:solidFill>
                  <a:srgbClr val="002060"/>
                </a:solidFill>
              </a:rPr>
              <a:t/>
            </a:r>
            <a:br>
              <a:rPr lang="ru-RU" i="1" dirty="0">
                <a:solidFill>
                  <a:srgbClr val="002060"/>
                </a:solidFill>
              </a:rPr>
            </a:br>
            <a:r>
              <a:rPr lang="ru-RU" i="1" dirty="0" err="1">
                <a:solidFill>
                  <a:srgbClr val="002060"/>
                </a:solidFill>
              </a:rPr>
              <a:t>Підприємство-заявник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заповнює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опитувальну</a:t>
            </a:r>
            <a:r>
              <a:rPr lang="ru-RU" i="1" dirty="0">
                <a:solidFill>
                  <a:srgbClr val="002060"/>
                </a:solidFill>
              </a:rPr>
              <a:t> анкету, </a:t>
            </a:r>
            <a:r>
              <a:rPr lang="ru-RU" i="1" dirty="0" err="1">
                <a:solidFill>
                  <a:srgbClr val="002060"/>
                </a:solidFill>
              </a:rPr>
              <a:t>готує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усі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необхідні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вихідні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матеріали</a:t>
            </a:r>
            <a:r>
              <a:rPr lang="ru-RU" i="1" dirty="0">
                <a:solidFill>
                  <a:srgbClr val="002060"/>
                </a:solidFill>
              </a:rPr>
              <a:t> і </a:t>
            </a:r>
            <a:r>
              <a:rPr lang="ru-RU" i="1" dirty="0" err="1">
                <a:solidFill>
                  <a:srgbClr val="002060"/>
                </a:solidFill>
              </a:rPr>
              <a:t>подає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їх</a:t>
            </a:r>
            <a:r>
              <a:rPr lang="ru-RU" i="1" dirty="0">
                <a:solidFill>
                  <a:srgbClr val="002060"/>
                </a:solidFill>
              </a:rPr>
              <a:t> до органу з </a:t>
            </a:r>
            <a:r>
              <a:rPr lang="ru-RU" i="1" dirty="0" err="1">
                <a:solidFill>
                  <a:srgbClr val="002060"/>
                </a:solidFill>
              </a:rPr>
              <a:t>сертифікації</a:t>
            </a:r>
            <a:r>
              <a:rPr lang="ru-RU" i="1" dirty="0">
                <a:solidFill>
                  <a:srgbClr val="002060"/>
                </a:solidFill>
              </a:rPr>
              <a:t>.</a:t>
            </a:r>
            <a:endParaRPr lang="ru-RU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8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48"/>
            <a:ext cx="449999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0"/>
            <a:ext cx="4788024" cy="685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76650" y="1556792"/>
            <a:ext cx="9217024" cy="1752600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rgbClr val="002060"/>
                </a:solidFill>
              </a:rPr>
              <a:t>3. </a:t>
            </a:r>
            <a:r>
              <a:rPr lang="ru-RU" sz="2800" i="1" dirty="0" err="1">
                <a:solidFill>
                  <a:srgbClr val="002060"/>
                </a:solidFill>
              </a:rPr>
              <a:t>Процес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сертифікації</a:t>
            </a:r>
            <a:r>
              <a:rPr lang="ru-RU" sz="2800" i="1" dirty="0">
                <a:solidFill>
                  <a:srgbClr val="002060"/>
                </a:solidFill>
              </a:rPr>
              <a:t> систем </a:t>
            </a:r>
            <a:r>
              <a:rPr lang="ru-RU" sz="2800" i="1" dirty="0" err="1">
                <a:solidFill>
                  <a:srgbClr val="002060"/>
                </a:solidFill>
              </a:rPr>
              <a:t>якості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складається</a:t>
            </a:r>
            <a:r>
              <a:rPr lang="ru-RU" sz="2800" i="1" dirty="0">
                <a:solidFill>
                  <a:srgbClr val="002060"/>
                </a:solidFill>
              </a:rPr>
              <a:t> з таких </a:t>
            </a:r>
            <a:r>
              <a:rPr lang="ru-RU" sz="2800" i="1" dirty="0" err="1">
                <a:solidFill>
                  <a:srgbClr val="002060"/>
                </a:solidFill>
              </a:rPr>
              <a:t>етапів</a:t>
            </a:r>
            <a:r>
              <a:rPr lang="ru-RU" sz="2800" i="1" dirty="0">
                <a:solidFill>
                  <a:srgbClr val="002060"/>
                </a:solidFill>
              </a:rPr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попередня</a:t>
            </a:r>
            <a:r>
              <a:rPr lang="ru-RU" sz="2800" i="1" dirty="0">
                <a:solidFill>
                  <a:srgbClr val="002060"/>
                </a:solidFill>
              </a:rPr>
              <a:t> (</a:t>
            </a:r>
            <a:r>
              <a:rPr lang="ru-RU" sz="2800" i="1" dirty="0" err="1">
                <a:solidFill>
                  <a:srgbClr val="002060"/>
                </a:solidFill>
              </a:rPr>
              <a:t>заочна</a:t>
            </a:r>
            <a:r>
              <a:rPr lang="ru-RU" sz="2800" i="1" dirty="0">
                <a:solidFill>
                  <a:srgbClr val="002060"/>
                </a:solidFill>
              </a:rPr>
              <a:t>) </a:t>
            </a:r>
            <a:r>
              <a:rPr lang="ru-RU" sz="2800" i="1" dirty="0" err="1">
                <a:solidFill>
                  <a:srgbClr val="002060"/>
                </a:solidFill>
              </a:rPr>
              <a:t>оцінка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системи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якості</a:t>
            </a:r>
            <a:r>
              <a:rPr lang="ru-RU" sz="2800" i="1" dirty="0">
                <a:solidFill>
                  <a:srgbClr val="002060"/>
                </a:solidFill>
              </a:rPr>
              <a:t>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i="1" dirty="0" err="1" smtClean="0">
                <a:solidFill>
                  <a:srgbClr val="002060"/>
                </a:solidFill>
              </a:rPr>
              <a:t>остаточна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перевірка</a:t>
            </a:r>
            <a:r>
              <a:rPr lang="ru-RU" sz="2800" i="1" dirty="0">
                <a:solidFill>
                  <a:srgbClr val="002060"/>
                </a:solidFill>
              </a:rPr>
              <a:t> і </a:t>
            </a:r>
            <a:r>
              <a:rPr lang="ru-RU" sz="2800" i="1" dirty="0" err="1">
                <a:solidFill>
                  <a:srgbClr val="002060"/>
                </a:solidFill>
              </a:rPr>
              <a:t>оцінка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системи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якості</a:t>
            </a:r>
            <a:r>
              <a:rPr lang="ru-RU" sz="2800" i="1" dirty="0">
                <a:solidFill>
                  <a:srgbClr val="002060"/>
                </a:solidFill>
              </a:rPr>
              <a:t>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оформлення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результатів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перевірки</a:t>
            </a:r>
            <a:r>
              <a:rPr lang="ru-RU" sz="2800" i="1" dirty="0">
                <a:solidFill>
                  <a:srgbClr val="002060"/>
                </a:solidFill>
              </a:rPr>
              <a:t>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технічний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нагляд</a:t>
            </a:r>
            <a:r>
              <a:rPr lang="ru-RU" sz="2800" i="1" dirty="0">
                <a:solidFill>
                  <a:srgbClr val="002060"/>
                </a:solidFill>
              </a:rPr>
              <a:t> за </a:t>
            </a:r>
            <a:r>
              <a:rPr lang="ru-RU" sz="2800" i="1" dirty="0" err="1">
                <a:solidFill>
                  <a:srgbClr val="002060"/>
                </a:solidFill>
              </a:rPr>
              <a:t>сертифікованою</a:t>
            </a:r>
            <a:r>
              <a:rPr lang="ru-RU" sz="2800" i="1" dirty="0">
                <a:solidFill>
                  <a:srgbClr val="002060"/>
                </a:solidFill>
              </a:rPr>
              <a:t> системою </a:t>
            </a:r>
            <a:r>
              <a:rPr lang="ru-RU" sz="2800" i="1" dirty="0" err="1">
                <a:solidFill>
                  <a:srgbClr val="002060"/>
                </a:solidFill>
              </a:rPr>
              <a:t>якості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протягом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терміну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дії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сертифіката</a:t>
            </a:r>
            <a:r>
              <a:rPr lang="ru-RU" sz="2800" i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713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26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3000" r="-3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96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280920" cy="1752600"/>
          </a:xfrm>
        </p:spPr>
        <p:txBody>
          <a:bodyPr>
            <a:noAutofit/>
          </a:bodyPr>
          <a:lstStyle/>
          <a:p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Сертифікацію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Системі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проводять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сертифікації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далі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сертифікації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акредитовані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Системі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право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проведення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цих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робіт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в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разі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відсутності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яким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доручено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виконання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функцій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органу з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сертифікації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рішенням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Держстандарту</a:t>
            </a:r>
            <a:r>
              <a:rPr lang="ru-RU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3600" i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661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64704"/>
            <a:ext cx="8424936" cy="1752600"/>
          </a:xfrm>
        </p:spPr>
        <p:txBody>
          <a:bodyPr>
            <a:noAutofit/>
          </a:bodyPr>
          <a:lstStyle/>
          <a:p>
            <a:r>
              <a:rPr lang="ru-RU" i="1" dirty="0" err="1">
                <a:solidFill>
                  <a:srgbClr val="002060"/>
                </a:solidFill>
              </a:rPr>
              <a:t>Вимоги</a:t>
            </a:r>
            <a:r>
              <a:rPr lang="ru-RU" i="1" dirty="0">
                <a:solidFill>
                  <a:srgbClr val="002060"/>
                </a:solidFill>
              </a:rPr>
              <a:t> до органу з </a:t>
            </a:r>
            <a:r>
              <a:rPr lang="ru-RU" i="1" dirty="0" err="1">
                <a:solidFill>
                  <a:srgbClr val="002060"/>
                </a:solidFill>
              </a:rPr>
              <a:t>сертифікації</a:t>
            </a:r>
            <a:r>
              <a:rPr lang="ru-RU" i="1" dirty="0">
                <a:solidFill>
                  <a:srgbClr val="002060"/>
                </a:solidFill>
              </a:rPr>
              <a:t> систем </a:t>
            </a:r>
            <a:r>
              <a:rPr lang="ru-RU" i="1" dirty="0" err="1">
                <a:solidFill>
                  <a:srgbClr val="002060"/>
                </a:solidFill>
              </a:rPr>
              <a:t>якості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встановлено</a:t>
            </a:r>
            <a:r>
              <a:rPr lang="ru-RU" i="1" dirty="0">
                <a:solidFill>
                  <a:srgbClr val="002060"/>
                </a:solidFill>
              </a:rPr>
              <a:t> в ДСТУ 3420.</a:t>
            </a:r>
          </a:p>
          <a:p>
            <a:r>
              <a:rPr lang="ru-RU" i="1" dirty="0" err="1">
                <a:solidFill>
                  <a:srgbClr val="002060"/>
                </a:solidFill>
              </a:rPr>
              <a:t>Сертифікація</a:t>
            </a:r>
            <a:r>
              <a:rPr lang="ru-RU" i="1" dirty="0">
                <a:solidFill>
                  <a:srgbClr val="002060"/>
                </a:solidFill>
              </a:rPr>
              <a:t> систем </a:t>
            </a:r>
            <a:r>
              <a:rPr lang="ru-RU" i="1" dirty="0" err="1">
                <a:solidFill>
                  <a:srgbClr val="002060"/>
                </a:solidFill>
              </a:rPr>
              <a:t>якості</a:t>
            </a:r>
            <a:r>
              <a:rPr lang="ru-RU" i="1" dirty="0">
                <a:solidFill>
                  <a:srgbClr val="002060"/>
                </a:solidFill>
              </a:rPr>
              <a:t> проводиться за </a:t>
            </a:r>
            <a:r>
              <a:rPr lang="ru-RU" i="1" dirty="0" err="1">
                <a:solidFill>
                  <a:srgbClr val="002060"/>
                </a:solidFill>
              </a:rPr>
              <a:t>ініціативою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виробника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продукції</a:t>
            </a:r>
            <a:r>
              <a:rPr lang="ru-RU" i="1" dirty="0">
                <a:solidFill>
                  <a:srgbClr val="002060"/>
                </a:solidFill>
              </a:rPr>
              <a:t>, </a:t>
            </a:r>
            <a:r>
              <a:rPr lang="ru-RU" i="1" dirty="0" err="1">
                <a:solidFill>
                  <a:srgbClr val="002060"/>
                </a:solidFill>
              </a:rPr>
              <a:t>або</a:t>
            </a:r>
            <a:r>
              <a:rPr lang="ru-RU" i="1" dirty="0">
                <a:solidFill>
                  <a:srgbClr val="002060"/>
                </a:solidFill>
              </a:rPr>
              <a:t> за </a:t>
            </a:r>
            <a:r>
              <a:rPr lang="ru-RU" i="1" dirty="0" err="1">
                <a:solidFill>
                  <a:srgbClr val="002060"/>
                </a:solidFill>
              </a:rPr>
              <a:t>рішенням</a:t>
            </a:r>
            <a:r>
              <a:rPr lang="ru-RU" i="1" dirty="0">
                <a:solidFill>
                  <a:srgbClr val="002060"/>
                </a:solidFill>
              </a:rPr>
              <a:t> органу з </a:t>
            </a:r>
            <a:r>
              <a:rPr lang="ru-RU" i="1" dirty="0" err="1">
                <a:solidFill>
                  <a:srgbClr val="002060"/>
                </a:solidFill>
              </a:rPr>
              <a:t>сертифікації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продукції</a:t>
            </a:r>
            <a:r>
              <a:rPr lang="ru-RU" i="1" dirty="0">
                <a:solidFill>
                  <a:srgbClr val="002060"/>
                </a:solidFill>
              </a:rPr>
              <a:t>, </a:t>
            </a:r>
            <a:r>
              <a:rPr lang="ru-RU" i="1" dirty="0" err="1">
                <a:solidFill>
                  <a:srgbClr val="002060"/>
                </a:solidFill>
              </a:rPr>
              <a:t>якщо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це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передбачено</a:t>
            </a:r>
            <a:r>
              <a:rPr lang="ru-RU" i="1" dirty="0">
                <a:solidFill>
                  <a:srgbClr val="002060"/>
                </a:solidFill>
              </a:rPr>
              <a:t> схемою (</a:t>
            </a:r>
            <a:r>
              <a:rPr lang="ru-RU" i="1" dirty="0" err="1">
                <a:solidFill>
                  <a:srgbClr val="002060"/>
                </a:solidFill>
              </a:rPr>
              <a:t>моделлю</a:t>
            </a:r>
            <a:r>
              <a:rPr lang="ru-RU" i="1" dirty="0">
                <a:solidFill>
                  <a:srgbClr val="002060"/>
                </a:solidFill>
              </a:rPr>
              <a:t>) </a:t>
            </a:r>
            <a:r>
              <a:rPr lang="ru-RU" i="1" dirty="0" err="1">
                <a:solidFill>
                  <a:srgbClr val="002060"/>
                </a:solidFill>
              </a:rPr>
              <a:t>сертифікації</a:t>
            </a:r>
            <a:r>
              <a:rPr lang="ru-RU" i="1" dirty="0">
                <a:solidFill>
                  <a:srgbClr val="002060"/>
                </a:solidFill>
              </a:rPr>
              <a:t>, </a:t>
            </a:r>
            <a:r>
              <a:rPr lang="ru-RU" i="1" dirty="0" err="1">
                <a:solidFill>
                  <a:srgbClr val="002060"/>
                </a:solidFill>
              </a:rPr>
              <a:t>або</a:t>
            </a:r>
            <a:r>
              <a:rPr lang="ru-RU" i="1" dirty="0">
                <a:solidFill>
                  <a:srgbClr val="002060"/>
                </a:solidFill>
              </a:rPr>
              <a:t> за </a:t>
            </a:r>
            <a:r>
              <a:rPr lang="ru-RU" i="1" dirty="0" err="1">
                <a:solidFill>
                  <a:srgbClr val="002060"/>
                </a:solidFill>
              </a:rPr>
              <a:t>вимогою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інших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незалежних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організацій</a:t>
            </a:r>
            <a:r>
              <a:rPr lang="ru-RU" i="1" dirty="0">
                <a:solidFill>
                  <a:srgbClr val="002060"/>
                </a:solidFill>
              </a:rPr>
              <a:t> (</a:t>
            </a:r>
            <a:r>
              <a:rPr lang="ru-RU" i="1" dirty="0" err="1">
                <a:solidFill>
                  <a:srgbClr val="002060"/>
                </a:solidFill>
              </a:rPr>
              <a:t>відомств</a:t>
            </a:r>
            <a:r>
              <a:rPr lang="ru-RU" i="1" dirty="0">
                <a:solidFill>
                  <a:srgbClr val="002060"/>
                </a:solidFill>
              </a:rPr>
              <a:t>), </a:t>
            </a:r>
            <a:r>
              <a:rPr lang="ru-RU" i="1" dirty="0" err="1">
                <a:solidFill>
                  <a:srgbClr val="002060"/>
                </a:solidFill>
              </a:rPr>
              <a:t>яким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надано</a:t>
            </a:r>
            <a:r>
              <a:rPr lang="ru-RU" i="1" dirty="0">
                <a:solidFill>
                  <a:srgbClr val="002060"/>
                </a:solidFill>
              </a:rPr>
              <a:t> державою </a:t>
            </a:r>
            <a:r>
              <a:rPr lang="ru-RU" i="1" dirty="0" err="1">
                <a:solidFill>
                  <a:srgbClr val="002060"/>
                </a:solidFill>
              </a:rPr>
              <a:t>повноваження</a:t>
            </a:r>
            <a:r>
              <a:rPr lang="ru-RU" i="1" dirty="0">
                <a:solidFill>
                  <a:srgbClr val="002060"/>
                </a:solidFill>
              </a:rPr>
              <a:t> на </a:t>
            </a:r>
            <a:r>
              <a:rPr lang="ru-RU" i="1" dirty="0" err="1">
                <a:solidFill>
                  <a:srgbClr val="002060"/>
                </a:solidFill>
              </a:rPr>
              <a:t>оцінку</a:t>
            </a:r>
            <a:r>
              <a:rPr lang="ru-RU" i="1" dirty="0">
                <a:solidFill>
                  <a:srgbClr val="002060"/>
                </a:solidFill>
              </a:rPr>
              <a:t> систем </a:t>
            </a:r>
            <a:r>
              <a:rPr lang="ru-RU" i="1" dirty="0" err="1">
                <a:solidFill>
                  <a:srgbClr val="002060"/>
                </a:solidFill>
              </a:rPr>
              <a:t>управління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якістю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продукції</a:t>
            </a:r>
            <a:r>
              <a:rPr lang="ru-RU" i="1" dirty="0">
                <a:solidFill>
                  <a:srgbClr val="002060"/>
                </a:solidFill>
              </a:rPr>
              <a:t>, </a:t>
            </a:r>
            <a:r>
              <a:rPr lang="ru-RU" i="1" dirty="0" err="1">
                <a:solidFill>
                  <a:srgbClr val="002060"/>
                </a:solidFill>
              </a:rPr>
              <a:t>що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постачається</a:t>
            </a:r>
            <a:r>
              <a:rPr lang="ru-RU" i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4104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205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8316416" cy="1752600"/>
          </a:xfrm>
        </p:spPr>
        <p:txBody>
          <a:bodyPr>
            <a:noAutofit/>
          </a:bodyPr>
          <a:lstStyle/>
          <a:p>
            <a:r>
              <a:rPr lang="ru-RU" b="1" i="1" dirty="0" err="1">
                <a:solidFill>
                  <a:srgbClr val="002060"/>
                </a:solidFill>
              </a:rPr>
              <a:t>Сертифікація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системи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якості</a:t>
            </a:r>
            <a:r>
              <a:rPr lang="ru-RU" b="1" i="1" dirty="0">
                <a:solidFill>
                  <a:srgbClr val="002060"/>
                </a:solidFill>
              </a:rPr>
              <a:t> </a:t>
            </a:r>
            <a:r>
              <a:rPr lang="ru-RU" i="1" dirty="0" err="1">
                <a:solidFill>
                  <a:srgbClr val="002060"/>
                </a:solidFill>
              </a:rPr>
              <a:t>щодо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виробництва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певної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продукції</a:t>
            </a:r>
            <a:r>
              <a:rPr lang="ru-RU" i="1" dirty="0">
                <a:solidFill>
                  <a:srgbClr val="002060"/>
                </a:solidFill>
              </a:rPr>
              <a:t> проводиться з метою </a:t>
            </a:r>
            <a:r>
              <a:rPr lang="ru-RU" i="1" dirty="0" err="1">
                <a:solidFill>
                  <a:srgbClr val="002060"/>
                </a:solidFill>
              </a:rPr>
              <a:t>засвідчення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відповідності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системи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якості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вимогам</a:t>
            </a:r>
            <a:r>
              <a:rPr lang="ru-RU" i="1" dirty="0">
                <a:solidFill>
                  <a:srgbClr val="002060"/>
                </a:solidFill>
              </a:rPr>
              <a:t> ДСТУ </a:t>
            </a:r>
            <a:r>
              <a:rPr lang="en-US" i="1" dirty="0">
                <a:solidFill>
                  <a:srgbClr val="002060"/>
                </a:solidFill>
              </a:rPr>
              <a:t>ISO 9001 (</a:t>
            </a:r>
            <a:r>
              <a:rPr lang="ru-RU" i="1" dirty="0">
                <a:solidFill>
                  <a:srgbClr val="002060"/>
                </a:solidFill>
              </a:rPr>
              <a:t>ДСТУ </a:t>
            </a:r>
            <a:r>
              <a:rPr lang="en-US" i="1" dirty="0">
                <a:solidFill>
                  <a:srgbClr val="002060"/>
                </a:solidFill>
              </a:rPr>
              <a:t>ISO 9002, </a:t>
            </a:r>
            <a:r>
              <a:rPr lang="ru-RU" i="1" dirty="0">
                <a:solidFill>
                  <a:srgbClr val="002060"/>
                </a:solidFill>
              </a:rPr>
              <a:t>ДСТУ </a:t>
            </a:r>
            <a:r>
              <a:rPr lang="en-US" i="1" dirty="0">
                <a:solidFill>
                  <a:srgbClr val="002060"/>
                </a:solidFill>
              </a:rPr>
              <a:t>ISO 9003) </a:t>
            </a:r>
            <a:r>
              <a:rPr lang="ru-RU" i="1" dirty="0">
                <a:solidFill>
                  <a:srgbClr val="002060"/>
                </a:solidFill>
              </a:rPr>
              <a:t>і </a:t>
            </a:r>
            <a:r>
              <a:rPr lang="ru-RU" i="1" dirty="0" err="1">
                <a:solidFill>
                  <a:srgbClr val="002060"/>
                </a:solidFill>
              </a:rPr>
              <a:t>забезпечення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упевненості</a:t>
            </a:r>
            <a:r>
              <a:rPr lang="ru-RU" i="1" dirty="0">
                <a:solidFill>
                  <a:srgbClr val="002060"/>
                </a:solidFill>
              </a:rPr>
              <a:t> в тому, </a:t>
            </a:r>
            <a:r>
              <a:rPr lang="ru-RU" i="1" dirty="0" err="1">
                <a:solidFill>
                  <a:srgbClr val="002060"/>
                </a:solidFill>
              </a:rPr>
              <a:t>що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виробник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здатний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постійно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випускати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продукцію</a:t>
            </a:r>
            <a:r>
              <a:rPr lang="ru-RU" i="1" dirty="0">
                <a:solidFill>
                  <a:srgbClr val="002060"/>
                </a:solidFill>
              </a:rPr>
              <a:t>, яка </a:t>
            </a:r>
            <a:r>
              <a:rPr lang="ru-RU" i="1" dirty="0" err="1">
                <a:solidFill>
                  <a:srgbClr val="002060"/>
                </a:solidFill>
              </a:rPr>
              <a:t>відповідає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вимогам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нормативних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документів</a:t>
            </a:r>
            <a:r>
              <a:rPr lang="ru-RU" i="1" dirty="0">
                <a:solidFill>
                  <a:srgbClr val="002060"/>
                </a:solidFill>
              </a:rPr>
              <a:t>, </a:t>
            </a:r>
            <a:r>
              <a:rPr lang="ru-RU" i="1" dirty="0" err="1">
                <a:solidFill>
                  <a:srgbClr val="002060"/>
                </a:solidFill>
              </a:rPr>
              <a:t>продукція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незадовільної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якості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своєчасно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виявляється</a:t>
            </a:r>
            <a:r>
              <a:rPr lang="ru-RU" i="1" dirty="0">
                <a:solidFill>
                  <a:srgbClr val="002060"/>
                </a:solidFill>
              </a:rPr>
              <a:t>, а </a:t>
            </a:r>
            <a:r>
              <a:rPr lang="ru-RU" i="1" dirty="0" err="1">
                <a:solidFill>
                  <a:srgbClr val="002060"/>
                </a:solidFill>
              </a:rPr>
              <a:t>виробник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вживає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заходів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щодо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запобігання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вироблення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такої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продукції</a:t>
            </a:r>
            <a:r>
              <a:rPr lang="ru-RU" i="1" dirty="0">
                <a:solidFill>
                  <a:srgbClr val="002060"/>
                </a:solidFill>
              </a:rPr>
              <a:t> на </a:t>
            </a:r>
            <a:r>
              <a:rPr lang="ru-RU" i="1" dirty="0" err="1">
                <a:solidFill>
                  <a:srgbClr val="002060"/>
                </a:solidFill>
              </a:rPr>
              <a:t>постійній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основі</a:t>
            </a:r>
            <a:r>
              <a:rPr lang="ru-RU" sz="2800" i="1" dirty="0">
                <a:solidFill>
                  <a:srgbClr val="002060"/>
                </a:solidFill>
              </a:rPr>
              <a:t>.</a:t>
            </a:r>
            <a:endParaRPr lang="ru-RU" sz="2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379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2" y="980728"/>
            <a:ext cx="9130858" cy="46856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842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496944" cy="1752600"/>
          </a:xfrm>
        </p:spPr>
        <p:txBody>
          <a:bodyPr>
            <a:noAutofit/>
          </a:bodyPr>
          <a:lstStyle/>
          <a:p>
            <a:r>
              <a:rPr lang="ru-RU" i="1" dirty="0" err="1">
                <a:solidFill>
                  <a:srgbClr val="002060"/>
                </a:solidFill>
              </a:rPr>
              <a:t>Під</a:t>
            </a:r>
            <a:r>
              <a:rPr lang="ru-RU" i="1" dirty="0">
                <a:solidFill>
                  <a:srgbClr val="002060"/>
                </a:solidFill>
              </a:rPr>
              <a:t> час </a:t>
            </a:r>
            <a:r>
              <a:rPr lang="ru-RU" i="1" dirty="0" err="1">
                <a:solidFill>
                  <a:srgbClr val="002060"/>
                </a:solidFill>
              </a:rPr>
              <a:t>проведення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сертифікації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системи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якості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потрібно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забезпечити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конфіденційність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інформації</a:t>
            </a:r>
            <a:r>
              <a:rPr lang="ru-RU" i="1" dirty="0">
                <a:solidFill>
                  <a:srgbClr val="002060"/>
                </a:solidFill>
              </a:rPr>
              <a:t> про </a:t>
            </a:r>
            <a:r>
              <a:rPr lang="ru-RU" i="1" dirty="0" err="1">
                <a:solidFill>
                  <a:srgbClr val="002060"/>
                </a:solidFill>
              </a:rPr>
              <a:t>результати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сертифікації</a:t>
            </a:r>
            <a:r>
              <a:rPr lang="ru-RU" i="1" dirty="0">
                <a:solidFill>
                  <a:srgbClr val="002060"/>
                </a:solidFill>
              </a:rPr>
              <a:t>, </a:t>
            </a:r>
            <a:r>
              <a:rPr lang="ru-RU" i="1" dirty="0" err="1">
                <a:solidFill>
                  <a:srgbClr val="002060"/>
                </a:solidFill>
              </a:rPr>
              <a:t>що</a:t>
            </a:r>
            <a:r>
              <a:rPr lang="ru-RU" i="1" dirty="0">
                <a:solidFill>
                  <a:srgbClr val="002060"/>
                </a:solidFill>
              </a:rPr>
              <a:t> є </a:t>
            </a:r>
            <a:r>
              <a:rPr lang="ru-RU" i="1" dirty="0" err="1">
                <a:solidFill>
                  <a:srgbClr val="002060"/>
                </a:solidFill>
              </a:rPr>
              <a:t>комерційною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таємницею</a:t>
            </a:r>
            <a:r>
              <a:rPr lang="ru-RU" i="1" dirty="0">
                <a:solidFill>
                  <a:srgbClr val="002060"/>
                </a:solidFill>
              </a:rPr>
              <a:t>. Але </a:t>
            </a:r>
            <a:r>
              <a:rPr lang="ru-RU" i="1" dirty="0" err="1">
                <a:solidFill>
                  <a:srgbClr val="002060"/>
                </a:solidFill>
              </a:rPr>
              <a:t>це</a:t>
            </a:r>
            <a:r>
              <a:rPr lang="ru-RU" i="1" dirty="0">
                <a:solidFill>
                  <a:srgbClr val="002060"/>
                </a:solidFill>
              </a:rPr>
              <a:t> не повинно </a:t>
            </a:r>
            <a:r>
              <a:rPr lang="ru-RU" i="1" dirty="0" err="1">
                <a:solidFill>
                  <a:srgbClr val="002060"/>
                </a:solidFill>
              </a:rPr>
              <a:t>перешкоджати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поданню</a:t>
            </a:r>
            <a:r>
              <a:rPr lang="ru-RU" i="1" dirty="0">
                <a:solidFill>
                  <a:srgbClr val="002060"/>
                </a:solidFill>
              </a:rPr>
              <a:t> в </a:t>
            </a:r>
            <a:r>
              <a:rPr lang="ru-RU" i="1" dirty="0" err="1">
                <a:solidFill>
                  <a:srgbClr val="002060"/>
                </a:solidFill>
              </a:rPr>
              <a:t>установленому</a:t>
            </a:r>
            <a:r>
              <a:rPr lang="ru-RU" i="1" dirty="0">
                <a:solidFill>
                  <a:srgbClr val="002060"/>
                </a:solidFill>
              </a:rPr>
              <a:t> порядку </a:t>
            </a:r>
            <a:r>
              <a:rPr lang="ru-RU" i="1" dirty="0" err="1">
                <a:solidFill>
                  <a:srgbClr val="002060"/>
                </a:solidFill>
              </a:rPr>
              <a:t>інформації</a:t>
            </a:r>
            <a:r>
              <a:rPr lang="ru-RU" i="1" dirty="0">
                <a:solidFill>
                  <a:srgbClr val="002060"/>
                </a:solidFill>
              </a:rPr>
              <a:t> про </a:t>
            </a:r>
            <a:r>
              <a:rPr lang="ru-RU" i="1" dirty="0" err="1">
                <a:solidFill>
                  <a:srgbClr val="002060"/>
                </a:solidFill>
              </a:rPr>
              <a:t>результати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dirty="0" err="1">
                <a:solidFill>
                  <a:srgbClr val="002060"/>
                </a:solidFill>
              </a:rPr>
              <a:t>сертифікації</a:t>
            </a:r>
            <a:r>
              <a:rPr lang="ru-RU" i="1" dirty="0">
                <a:solidFill>
                  <a:srgbClr val="002060"/>
                </a:solidFill>
              </a:rPr>
              <a:t> систем </a:t>
            </a:r>
            <a:r>
              <a:rPr lang="ru-RU" i="1" dirty="0" err="1">
                <a:solidFill>
                  <a:srgbClr val="002060"/>
                </a:solidFill>
              </a:rPr>
              <a:t>якості</a:t>
            </a:r>
            <a:r>
              <a:rPr lang="ru-RU" i="1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334" y="4005064"/>
            <a:ext cx="3140732" cy="27089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5439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568952" cy="1752600"/>
          </a:xfrm>
        </p:spPr>
        <p:txBody>
          <a:bodyPr>
            <a:noAutofit/>
          </a:bodyPr>
          <a:lstStyle/>
          <a:p>
            <a:r>
              <a:rPr lang="ru-RU" sz="2800" i="1" dirty="0" err="1">
                <a:solidFill>
                  <a:srgbClr val="002060"/>
                </a:solidFill>
              </a:rPr>
              <a:t>Об’єктами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оцінок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під</a:t>
            </a:r>
            <a:r>
              <a:rPr lang="ru-RU" sz="2800" i="1" dirty="0">
                <a:solidFill>
                  <a:srgbClr val="002060"/>
                </a:solidFill>
              </a:rPr>
              <a:t> час </a:t>
            </a:r>
            <a:r>
              <a:rPr lang="ru-RU" sz="2800" i="1" dirty="0" err="1">
                <a:solidFill>
                  <a:srgbClr val="002060"/>
                </a:solidFill>
              </a:rPr>
              <a:t>сертифікації</a:t>
            </a:r>
            <a:r>
              <a:rPr lang="ru-RU" sz="2800" i="1" dirty="0">
                <a:solidFill>
                  <a:srgbClr val="002060"/>
                </a:solidFill>
              </a:rPr>
              <a:t> систем </a:t>
            </a:r>
            <a:r>
              <a:rPr lang="ru-RU" sz="2800" i="1" dirty="0" err="1">
                <a:solidFill>
                  <a:srgbClr val="002060"/>
                </a:solidFill>
              </a:rPr>
              <a:t>якості</a:t>
            </a:r>
            <a:r>
              <a:rPr lang="ru-RU" sz="2800" i="1" dirty="0">
                <a:solidFill>
                  <a:srgbClr val="002060"/>
                </a:solidFill>
              </a:rPr>
              <a:t> та </a:t>
            </a:r>
            <a:r>
              <a:rPr lang="ru-RU" sz="2800" i="1" dirty="0" err="1">
                <a:solidFill>
                  <a:srgbClr val="002060"/>
                </a:solidFill>
              </a:rPr>
              <a:t>технічного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нагляду</a:t>
            </a:r>
            <a:r>
              <a:rPr lang="ru-RU" sz="2800" i="1" dirty="0">
                <a:solidFill>
                  <a:srgbClr val="002060"/>
                </a:solidFill>
              </a:rPr>
              <a:t> за </a:t>
            </a:r>
            <a:r>
              <a:rPr lang="ru-RU" sz="2800" i="1" dirty="0" err="1">
                <a:solidFill>
                  <a:srgbClr val="002060"/>
                </a:solidFill>
              </a:rPr>
              <a:t>сертифікованими</a:t>
            </a:r>
            <a:r>
              <a:rPr lang="ru-RU" sz="2800" i="1" dirty="0">
                <a:solidFill>
                  <a:srgbClr val="002060"/>
                </a:solidFill>
              </a:rPr>
              <a:t> системами є: </a:t>
            </a:r>
            <a:r>
              <a:rPr lang="ru-RU" sz="2800" i="1" dirty="0" err="1">
                <a:solidFill>
                  <a:srgbClr val="002060"/>
                </a:solidFill>
              </a:rPr>
              <a:t>діяльність</a:t>
            </a:r>
            <a:r>
              <a:rPr lang="ru-RU" sz="2800" i="1" dirty="0">
                <a:solidFill>
                  <a:srgbClr val="002060"/>
                </a:solidFill>
              </a:rPr>
              <a:t> з </a:t>
            </a:r>
            <a:r>
              <a:rPr lang="ru-RU" sz="2800" i="1" dirty="0" err="1">
                <a:solidFill>
                  <a:srgbClr val="002060"/>
                </a:solidFill>
              </a:rPr>
              <a:t>управління</a:t>
            </a:r>
            <a:r>
              <a:rPr lang="ru-RU" sz="2800" i="1" dirty="0">
                <a:solidFill>
                  <a:srgbClr val="002060"/>
                </a:solidFill>
              </a:rPr>
              <a:t> і </a:t>
            </a:r>
            <a:r>
              <a:rPr lang="ru-RU" sz="2800" i="1" dirty="0" err="1">
                <a:solidFill>
                  <a:srgbClr val="002060"/>
                </a:solidFill>
              </a:rPr>
              <a:t>забезпечення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якості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відповідно</a:t>
            </a:r>
            <a:r>
              <a:rPr lang="ru-RU" sz="2800" i="1" dirty="0">
                <a:solidFill>
                  <a:srgbClr val="002060"/>
                </a:solidFill>
              </a:rPr>
              <a:t> до </a:t>
            </a:r>
            <a:r>
              <a:rPr lang="ru-RU" sz="2800" i="1" dirty="0" err="1">
                <a:solidFill>
                  <a:srgbClr val="002060"/>
                </a:solidFill>
              </a:rPr>
              <a:t>вимог</a:t>
            </a:r>
            <a:r>
              <a:rPr lang="ru-RU" sz="2800" i="1" dirty="0">
                <a:solidFill>
                  <a:srgbClr val="002060"/>
                </a:solidFill>
              </a:rPr>
              <a:t> ДСТУ </a:t>
            </a:r>
            <a:r>
              <a:rPr lang="en-US" sz="2800" i="1" dirty="0">
                <a:solidFill>
                  <a:srgbClr val="002060"/>
                </a:solidFill>
              </a:rPr>
              <a:t>ISO 9001 (</a:t>
            </a:r>
            <a:r>
              <a:rPr lang="ru-RU" sz="2800" i="1" dirty="0">
                <a:solidFill>
                  <a:srgbClr val="002060"/>
                </a:solidFill>
              </a:rPr>
              <a:t>ДСТУ </a:t>
            </a:r>
            <a:r>
              <a:rPr lang="en-US" sz="2800" i="1" dirty="0">
                <a:solidFill>
                  <a:srgbClr val="002060"/>
                </a:solidFill>
              </a:rPr>
              <a:t>ISO 9002, </a:t>
            </a:r>
            <a:r>
              <a:rPr lang="ru-RU" sz="2800" i="1" dirty="0">
                <a:solidFill>
                  <a:srgbClr val="002060"/>
                </a:solidFill>
              </a:rPr>
              <a:t>ДСТУ </a:t>
            </a:r>
            <a:r>
              <a:rPr lang="en-US" sz="2800" i="1" dirty="0">
                <a:solidFill>
                  <a:srgbClr val="002060"/>
                </a:solidFill>
              </a:rPr>
              <a:t>ISO 9003) </a:t>
            </a:r>
            <a:r>
              <a:rPr lang="ru-RU" sz="2800" i="1" dirty="0">
                <a:solidFill>
                  <a:srgbClr val="002060"/>
                </a:solidFill>
              </a:rPr>
              <a:t>та </a:t>
            </a:r>
            <a:r>
              <a:rPr lang="ru-RU" sz="2800" i="1" dirty="0" err="1">
                <a:solidFill>
                  <a:srgbClr val="002060"/>
                </a:solidFill>
              </a:rPr>
              <a:t>іншої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додаткової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документації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щодо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оцінки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системи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якості</a:t>
            </a:r>
            <a:r>
              <a:rPr lang="ru-RU" sz="2800" i="1" dirty="0">
                <a:solidFill>
                  <a:srgbClr val="002060"/>
                </a:solidFill>
              </a:rPr>
              <a:t>; стан </a:t>
            </a:r>
            <a:r>
              <a:rPr lang="ru-RU" sz="2800" i="1" dirty="0" err="1">
                <a:solidFill>
                  <a:srgbClr val="002060"/>
                </a:solidFill>
              </a:rPr>
              <a:t>виробництва</a:t>
            </a:r>
            <a:r>
              <a:rPr lang="ru-RU" sz="2800" i="1" dirty="0">
                <a:solidFill>
                  <a:srgbClr val="002060"/>
                </a:solidFill>
              </a:rPr>
              <a:t> з точки </a:t>
            </a:r>
            <a:r>
              <a:rPr lang="ru-RU" sz="2800" i="1" dirty="0" err="1">
                <a:solidFill>
                  <a:srgbClr val="002060"/>
                </a:solidFill>
              </a:rPr>
              <a:t>зору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можливості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забезпечення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стабільної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якості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продукції</a:t>
            </a:r>
            <a:r>
              <a:rPr lang="ru-RU" sz="2800" i="1" dirty="0">
                <a:solidFill>
                  <a:srgbClr val="002060"/>
                </a:solidFill>
              </a:rPr>
              <a:t>, яка </a:t>
            </a:r>
            <a:r>
              <a:rPr lang="ru-RU" sz="2800" i="1" dirty="0" err="1">
                <a:solidFill>
                  <a:srgbClr val="002060"/>
                </a:solidFill>
              </a:rPr>
              <a:t>підлягає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сертифікації</a:t>
            </a:r>
            <a:r>
              <a:rPr lang="ru-RU" sz="2800" i="1" dirty="0">
                <a:solidFill>
                  <a:srgbClr val="002060"/>
                </a:solidFill>
              </a:rPr>
              <a:t>; </a:t>
            </a:r>
            <a:r>
              <a:rPr lang="ru-RU" sz="2800" i="1" dirty="0" err="1">
                <a:solidFill>
                  <a:srgbClr val="002060"/>
                </a:solidFill>
              </a:rPr>
              <a:t>якість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продукції</a:t>
            </a:r>
            <a:r>
              <a:rPr lang="ru-RU" sz="2800" i="1" dirty="0">
                <a:solidFill>
                  <a:srgbClr val="002060"/>
                </a:solidFill>
              </a:rPr>
              <a:t> (на </a:t>
            </a:r>
            <a:r>
              <a:rPr lang="ru-RU" sz="2800" i="1" dirty="0" err="1">
                <a:solidFill>
                  <a:srgbClr val="002060"/>
                </a:solidFill>
              </a:rPr>
              <a:t>підставі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аналізу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інформації</a:t>
            </a:r>
            <a:r>
              <a:rPr lang="ru-RU" sz="2800" i="1" dirty="0">
                <a:solidFill>
                  <a:srgbClr val="002060"/>
                </a:solidFill>
              </a:rPr>
              <a:t> з </a:t>
            </a:r>
            <a:r>
              <a:rPr lang="ru-RU" sz="2800" i="1" dirty="0" err="1">
                <a:solidFill>
                  <a:srgbClr val="002060"/>
                </a:solidFill>
              </a:rPr>
              <a:t>різних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джерел</a:t>
            </a:r>
            <a:r>
              <a:rPr lang="ru-RU" sz="2800" i="1" dirty="0">
                <a:solidFill>
                  <a:srgbClr val="002060"/>
                </a:solidFill>
              </a:rPr>
              <a:t>).</a:t>
            </a:r>
          </a:p>
          <a:p>
            <a:r>
              <a:rPr lang="ru-RU" sz="2800" i="1" dirty="0" err="1" smtClean="0">
                <a:solidFill>
                  <a:srgbClr val="002060"/>
                </a:solidFill>
              </a:rPr>
              <a:t>Одержання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виробником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сертифіката</a:t>
            </a:r>
            <a:r>
              <a:rPr lang="ru-RU" sz="2800" i="1" dirty="0">
                <a:solidFill>
                  <a:srgbClr val="002060"/>
                </a:solidFill>
              </a:rPr>
              <a:t> на систему </a:t>
            </a:r>
            <a:r>
              <a:rPr lang="ru-RU" sz="2800" i="1" dirty="0" err="1">
                <a:solidFill>
                  <a:srgbClr val="002060"/>
                </a:solidFill>
              </a:rPr>
              <a:t>якості</a:t>
            </a:r>
            <a:r>
              <a:rPr lang="ru-RU" sz="2800" i="1" dirty="0">
                <a:solidFill>
                  <a:srgbClr val="002060"/>
                </a:solidFill>
              </a:rPr>
              <a:t> не </a:t>
            </a:r>
            <a:r>
              <a:rPr lang="ru-RU" sz="2800" i="1" dirty="0" err="1">
                <a:solidFill>
                  <a:srgbClr val="002060"/>
                </a:solidFill>
              </a:rPr>
              <a:t>означає</a:t>
            </a:r>
            <a:r>
              <a:rPr lang="ru-RU" sz="2800" i="1" dirty="0">
                <a:solidFill>
                  <a:srgbClr val="002060"/>
                </a:solidFill>
              </a:rPr>
              <a:t>, </a:t>
            </a:r>
            <a:r>
              <a:rPr lang="ru-RU" sz="2800" i="1" dirty="0" err="1">
                <a:solidFill>
                  <a:srgbClr val="002060"/>
                </a:solidFill>
              </a:rPr>
              <a:t>що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відповідальність</a:t>
            </a:r>
            <a:r>
              <a:rPr lang="ru-RU" sz="2800" i="1" dirty="0">
                <a:solidFill>
                  <a:srgbClr val="002060"/>
                </a:solidFill>
              </a:rPr>
              <a:t> за </a:t>
            </a:r>
            <a:r>
              <a:rPr lang="ru-RU" sz="2800" i="1" dirty="0" err="1">
                <a:solidFill>
                  <a:srgbClr val="002060"/>
                </a:solidFill>
              </a:rPr>
              <a:t>забезпечення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якості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відповідної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продукції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перекладається</a:t>
            </a:r>
            <a:r>
              <a:rPr lang="ru-RU" sz="2800" i="1" dirty="0">
                <a:solidFill>
                  <a:srgbClr val="002060"/>
                </a:solidFill>
              </a:rPr>
              <a:t> з </a:t>
            </a:r>
            <a:r>
              <a:rPr lang="ru-RU" sz="2800" i="1" dirty="0" err="1">
                <a:solidFill>
                  <a:srgbClr val="002060"/>
                </a:solidFill>
              </a:rPr>
              <a:t>виробника</a:t>
            </a:r>
            <a:r>
              <a:rPr lang="ru-RU" sz="2800" i="1" dirty="0">
                <a:solidFill>
                  <a:srgbClr val="002060"/>
                </a:solidFill>
              </a:rPr>
              <a:t> на орган, </a:t>
            </a:r>
            <a:r>
              <a:rPr lang="ru-RU" sz="2800" i="1" dirty="0" err="1">
                <a:solidFill>
                  <a:srgbClr val="002060"/>
                </a:solidFill>
              </a:rPr>
              <a:t>який</a:t>
            </a:r>
            <a:r>
              <a:rPr lang="ru-RU" sz="2800" i="1" dirty="0">
                <a:solidFill>
                  <a:srgbClr val="002060"/>
                </a:solidFill>
              </a:rPr>
              <a:t> проводив </a:t>
            </a:r>
            <a:r>
              <a:rPr lang="ru-RU" sz="2800" i="1" dirty="0" err="1">
                <a:solidFill>
                  <a:srgbClr val="002060"/>
                </a:solidFill>
              </a:rPr>
              <a:t>сертифікацію</a:t>
            </a:r>
            <a:r>
              <a:rPr lang="ru-RU" sz="2800" i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904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000"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19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335</Words>
  <Application>Microsoft Office PowerPoint</Application>
  <PresentationFormat>Экран (4:3)</PresentationFormat>
  <Paragraphs>17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Сертифікація в системі ISO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Сертифікація в системі ISO</dc:title>
  <dc:creator>Vlad</dc:creator>
  <cp:lastModifiedBy>Vlad</cp:lastModifiedBy>
  <cp:revision>7</cp:revision>
  <dcterms:created xsi:type="dcterms:W3CDTF">2015-12-03T16:43:06Z</dcterms:created>
  <dcterms:modified xsi:type="dcterms:W3CDTF">2015-12-03T17:56:19Z</dcterms:modified>
</cp:coreProperties>
</file>